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4E20"/>
    <a:srgbClr val="012747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9FBB31C-B718-4DA0-A0EF-25326AB255EC}" type="datetimeFigureOut">
              <a:rPr lang="tr-TR" smtClean="0"/>
              <a:t>01.11.2016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2899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B31C-B718-4DA0-A0EF-25326AB255EC}" type="datetimeFigureOut">
              <a:rPr lang="tr-TR" smtClean="0"/>
              <a:t>01.11.2016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75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9FBB31C-B718-4DA0-A0EF-25326AB255EC}" type="datetimeFigureOut">
              <a:rPr lang="tr-TR" smtClean="0"/>
              <a:t>01.11.2016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53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9FBB31C-B718-4DA0-A0EF-25326AB255EC}" type="datetimeFigureOut">
              <a:rPr lang="tr-TR" smtClean="0"/>
              <a:t>01.11.2016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305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9FBB31C-B718-4DA0-A0EF-25326AB255EC}" type="datetimeFigureOut">
              <a:rPr lang="tr-TR" smtClean="0"/>
              <a:t>01.11.2016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834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B31C-B718-4DA0-A0EF-25326AB255EC}" type="datetimeFigureOut">
              <a:rPr lang="tr-TR" smtClean="0"/>
              <a:t>01.11.2016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6659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B31C-B718-4DA0-A0EF-25326AB255EC}" type="datetimeFigureOut">
              <a:rPr lang="tr-TR" smtClean="0"/>
              <a:t>01.11.2016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9174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B31C-B718-4DA0-A0EF-25326AB255EC}" type="datetimeFigureOut">
              <a:rPr lang="tr-TR" smtClean="0"/>
              <a:t>01.11.2016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983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9FBB31C-B718-4DA0-A0EF-25326AB255EC}" type="datetimeFigureOut">
              <a:rPr lang="tr-TR" smtClean="0"/>
              <a:t>01.11.2016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0490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B31C-B718-4DA0-A0EF-25326AB255EC}" type="datetimeFigureOut">
              <a:rPr lang="tr-TR" smtClean="0"/>
              <a:t>01.11.2016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8669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9FBB31C-B718-4DA0-A0EF-25326AB255EC}" type="datetimeFigureOut">
              <a:rPr lang="tr-TR" smtClean="0"/>
              <a:t>01.11.2016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046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B31C-B718-4DA0-A0EF-25326AB255EC}" type="datetimeFigureOut">
              <a:rPr lang="tr-TR" smtClean="0"/>
              <a:t>01.11.2016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626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B31C-B718-4DA0-A0EF-25326AB255EC}" type="datetimeFigureOut">
              <a:rPr lang="tr-TR" smtClean="0"/>
              <a:t>01.11.2016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8988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B31C-B718-4DA0-A0EF-25326AB255EC}" type="datetimeFigureOut">
              <a:rPr lang="tr-TR" smtClean="0"/>
              <a:t>01.11.2016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286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B31C-B718-4DA0-A0EF-25326AB255EC}" type="datetimeFigureOut">
              <a:rPr lang="tr-TR" smtClean="0"/>
              <a:t>01.11.2016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38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B31C-B718-4DA0-A0EF-25326AB255EC}" type="datetimeFigureOut">
              <a:rPr lang="tr-TR" smtClean="0"/>
              <a:t>01.11.2016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1604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B31C-B718-4DA0-A0EF-25326AB255EC}" type="datetimeFigureOut">
              <a:rPr lang="tr-TR" smtClean="0"/>
              <a:t>01.11.2016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621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BB31C-B718-4DA0-A0EF-25326AB255EC}" type="datetimeFigureOut">
              <a:rPr lang="tr-TR" smtClean="0"/>
              <a:t>01.11.2016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6969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  <p:sldLayoutId id="2147483824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09/TPDS.2015.242149" TargetMode="External"/><Relationship Id="rId2" Type="http://schemas.openxmlformats.org/officeDocument/2006/relationships/hyperlink" Target="http://dl.acm.org/citation.cfm?id=1855711.18557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pload.wikimedia.org/wikipedia/commons/d/d5/Hill_Climbing_with_Simulated_Annealing.gi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587" y="1317630"/>
            <a:ext cx="11896725" cy="1825096"/>
          </a:xfrm>
        </p:spPr>
        <p:txBody>
          <a:bodyPr>
            <a:noAutofit/>
          </a:bodyPr>
          <a:lstStyle/>
          <a:p>
            <a:r>
              <a:rPr lang="en-US" sz="4400" dirty="0"/>
              <a:t>			        </a:t>
            </a:r>
            <a:r>
              <a:rPr lang="en-US" sz="4800" b="1" dirty="0">
                <a:solidFill>
                  <a:srgbClr val="00B050"/>
                </a:solidFill>
              </a:rPr>
              <a:t>Green </a:t>
            </a:r>
            <a:r>
              <a:rPr lang="en-US" sz="4800" b="1" dirty="0" err="1">
                <a:solidFill>
                  <a:srgbClr val="00B050"/>
                </a:solidFill>
              </a:rPr>
              <a:t>SDn</a:t>
            </a:r>
            <a:r>
              <a:rPr lang="en-US" sz="4800" dirty="0">
                <a:solidFill>
                  <a:srgbClr val="00B050"/>
                </a:solidFill>
              </a:rPr>
              <a:t>: </a:t>
            </a:r>
            <a:br>
              <a:rPr lang="en-US" sz="4400" dirty="0">
                <a:solidFill>
                  <a:srgbClr val="00B050"/>
                </a:solidFill>
              </a:rPr>
            </a:br>
            <a:r>
              <a:rPr lang="en-US" sz="4400" dirty="0">
                <a:solidFill>
                  <a:srgbClr val="00B050"/>
                </a:solidFill>
              </a:rPr>
              <a:t>AN approach for power optimization</a:t>
            </a:r>
            <a:endParaRPr lang="tr-TR" sz="4400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3182290"/>
            <a:ext cx="3057525" cy="17587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13177" y="514839"/>
            <a:ext cx="2725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9900"/>
                </a:solidFill>
              </a:rPr>
              <a:t>G</a:t>
            </a:r>
            <a:r>
              <a:rPr lang="tr-TR" sz="2400" b="1" dirty="0">
                <a:solidFill>
                  <a:srgbClr val="FF9900"/>
                </a:solidFill>
              </a:rPr>
              <a:t>ökcan Çantalı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1" y="3182289"/>
            <a:ext cx="3000374" cy="175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0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553357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References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923" y="1846385"/>
            <a:ext cx="11913577" cy="4721469"/>
          </a:xfrm>
        </p:spPr>
        <p:txBody>
          <a:bodyPr>
            <a:normAutofit/>
          </a:bodyPr>
          <a:lstStyle/>
          <a:p>
            <a:r>
              <a:rPr lang="en-US" sz="2000" dirty="0"/>
              <a:t>[1] </a:t>
            </a:r>
            <a:r>
              <a:rPr lang="tr-TR" sz="2000" dirty="0"/>
              <a:t>D. Kreutz et al., “Software-defined networking: A comprehensive survey,” Proc. IEEE, vol. 103, no. 1, pp. 14–76, Jan. 2015</a:t>
            </a:r>
            <a:endParaRPr lang="en-US" sz="2000" dirty="0"/>
          </a:p>
          <a:p>
            <a:r>
              <a:rPr lang="en-US" sz="2000" dirty="0"/>
              <a:t>[2] B.  Heller,  S.  </a:t>
            </a:r>
            <a:r>
              <a:rPr lang="en-US" sz="2000" dirty="0" err="1"/>
              <a:t>Seetharaman</a:t>
            </a:r>
            <a:r>
              <a:rPr lang="en-US" sz="2000" dirty="0"/>
              <a:t>,  P.  Mahadevan,  Y.  </a:t>
            </a:r>
            <a:r>
              <a:rPr lang="en-US" sz="2000" dirty="0" err="1"/>
              <a:t>Yiakoumis</a:t>
            </a:r>
            <a:r>
              <a:rPr lang="en-US" sz="2000" dirty="0"/>
              <a:t>,  P.  </a:t>
            </a:r>
            <a:r>
              <a:rPr lang="en-US" sz="2000" dirty="0" err="1"/>
              <a:t>Sharma,S</a:t>
            </a:r>
            <a:r>
              <a:rPr lang="en-US" sz="2000" dirty="0"/>
              <a:t>.  Banerjee,  and  N.  McKeown,  “</a:t>
            </a:r>
            <a:r>
              <a:rPr lang="en-US" sz="2000" dirty="0" err="1"/>
              <a:t>Elastictree</a:t>
            </a:r>
            <a:r>
              <a:rPr lang="en-US" sz="2000" dirty="0"/>
              <a:t>:  Saving  energy  in  datacenter   networks,”   </a:t>
            </a:r>
            <a:r>
              <a:rPr lang="en-US" sz="2000" dirty="0" err="1"/>
              <a:t>inProceedings</a:t>
            </a:r>
            <a:r>
              <a:rPr lang="en-US" sz="2000" dirty="0"/>
              <a:t> of the 7th USENIX </a:t>
            </a:r>
            <a:r>
              <a:rPr lang="en-US" sz="2000" dirty="0" err="1"/>
              <a:t>Conferenceon</a:t>
            </a:r>
            <a:r>
              <a:rPr lang="en-US" sz="2000" dirty="0"/>
              <a:t> Networked Systems Design and Implementation,   ser.   NSDI’10.Berkeley,  CA,  USA:  USENIX  Association,  2010,  pp.  17–17.  [Online].Available: </a:t>
            </a:r>
            <a:r>
              <a:rPr lang="en-US" sz="2000" dirty="0">
                <a:hlinkClick r:id="rId2"/>
              </a:rPr>
              <a:t>http://dl.acm.org/citation.cfm?id=1855711.185572</a:t>
            </a:r>
            <a:endParaRPr lang="en-US" sz="2000" dirty="0"/>
          </a:p>
          <a:p>
            <a:r>
              <a:rPr lang="en-US" sz="2000" dirty="0"/>
              <a:t>[3] X. Wang, X. Wang, K. Zheng, Y. Yao, and Q. Cao, “Correlation-</a:t>
            </a:r>
            <a:r>
              <a:rPr lang="en-US" sz="2000" dirty="0" err="1"/>
              <a:t>awaretraffic</a:t>
            </a:r>
            <a:r>
              <a:rPr lang="en-US" sz="2000" dirty="0"/>
              <a:t>  consolidation  for  power  optimization  of  data  center  </a:t>
            </a:r>
            <a:r>
              <a:rPr lang="en-US" sz="2000" dirty="0" err="1"/>
              <a:t>networks,”IEEE</a:t>
            </a:r>
            <a:r>
              <a:rPr lang="en-US" sz="2000" dirty="0"/>
              <a:t> Trans. Parallel </a:t>
            </a:r>
            <a:r>
              <a:rPr lang="en-US" sz="2000" dirty="0" err="1"/>
              <a:t>Distrib</a:t>
            </a:r>
            <a:r>
              <a:rPr lang="en-US" sz="2000" dirty="0"/>
              <a:t>. Syst., vol. 27, no. 4, pp. 992–1006, 2016.[Online]. Available: </a:t>
            </a:r>
            <a:r>
              <a:rPr lang="en-US" sz="2000" dirty="0">
                <a:hlinkClick r:id="rId3"/>
              </a:rPr>
              <a:t>http://dx.doi.org/10.1109/TPDS.2015.242149</a:t>
            </a:r>
            <a:endParaRPr lang="en-US" sz="2000" dirty="0"/>
          </a:p>
          <a:p>
            <a:r>
              <a:rPr lang="en-US" sz="2000" dirty="0"/>
              <a:t>[4] </a:t>
            </a:r>
            <a:r>
              <a:rPr lang="tr-TR" sz="2000" dirty="0"/>
              <a:t>R. Bolla, R. Bruschi, F. Davoli, and C. Lombardo, “Fine-grained energy-efficient consolidation in sdn networks and devices,”Network and ServiceManagement, IEEE Transactions on, vol. 12, no. 2, pp. 132–145, 201</a:t>
            </a:r>
            <a:endParaRPr lang="en-US" sz="2000" dirty="0"/>
          </a:p>
          <a:p>
            <a:r>
              <a:rPr lang="en-US" sz="1800" dirty="0"/>
              <a:t>[5] </a:t>
            </a:r>
            <a:r>
              <a:rPr lang="en-US" sz="1800" dirty="0">
                <a:hlinkClick r:id="rId4"/>
              </a:rPr>
              <a:t>https://upload.wikimedia.org/wikipedia/commons/d/d5/Hill_Climbing_with_Simulated_Annealing.gif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377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577" y="2883320"/>
            <a:ext cx="8610600" cy="1293028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!Thanks for listening!</a:t>
            </a:r>
            <a:endParaRPr lang="tr-TR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79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7632" y="764373"/>
            <a:ext cx="10299192" cy="129302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1A4E20"/>
                </a:solidFill>
              </a:rPr>
              <a:t>SDN (Software-defined networking)</a:t>
            </a:r>
            <a:endParaRPr lang="tr-TR" sz="3600" dirty="0">
              <a:solidFill>
                <a:srgbClr val="1A4E2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emerging paradigm which is based on the decoupling of data plane and control plane</a:t>
            </a:r>
          </a:p>
          <a:p>
            <a:endParaRPr lang="en-US" dirty="0"/>
          </a:p>
          <a:p>
            <a:r>
              <a:rPr lang="en-US" dirty="0"/>
              <a:t>Many data centers have started to </a:t>
            </a:r>
          </a:p>
          <a:p>
            <a:pPr marL="0" indent="0">
              <a:buNone/>
            </a:pPr>
            <a:r>
              <a:rPr lang="en-US" dirty="0"/>
              <a:t>   switch to SDN</a:t>
            </a:r>
          </a:p>
          <a:p>
            <a:endParaRPr lang="en-US" dirty="0"/>
          </a:p>
          <a:p>
            <a:r>
              <a:rPr lang="en-US" dirty="0"/>
              <a:t>Easier to program the physical network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28" y="2748947"/>
            <a:ext cx="4788676" cy="36068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67954" y="6355844"/>
            <a:ext cx="455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simple overview of SDN architecture [1]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552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74674" y="1058505"/>
            <a:ext cx="12401170" cy="1293028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WHY is it important to reduce power ?</a:t>
            </a:r>
            <a:endParaRPr lang="tr-TR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More power means more energy consumption: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Global warming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Depletion of natural resources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Electricity bill</a:t>
            </a:r>
          </a:p>
          <a:p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618" y="2638425"/>
            <a:ext cx="2904232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5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8752" y="490053"/>
            <a:ext cx="8610600" cy="129302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Previous Works</a:t>
            </a:r>
            <a:endParaRPr lang="tr-TR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838" y="1783080"/>
            <a:ext cx="10820400" cy="47548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 err="1"/>
              <a:t>ElasticTree</a:t>
            </a:r>
            <a:r>
              <a:rPr lang="en-US" sz="3600" dirty="0"/>
              <a:t> [2]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2400" dirty="0"/>
              <a:t>Formal Model: Mixed-Integer Linear Programming (MILP)</a:t>
            </a:r>
          </a:p>
          <a:p>
            <a:pPr lvl="1"/>
            <a:r>
              <a:rPr lang="en-US" sz="2200" dirty="0"/>
              <a:t>Low-Scalability</a:t>
            </a:r>
          </a:p>
          <a:p>
            <a:pPr lvl="1"/>
            <a:r>
              <a:rPr lang="en-US" sz="2200" dirty="0"/>
              <a:t>Optimum value</a:t>
            </a:r>
          </a:p>
          <a:p>
            <a:r>
              <a:rPr lang="en-US" sz="2400" dirty="0"/>
              <a:t>Greedy Bin-Packing: Greedy flow assignment </a:t>
            </a:r>
          </a:p>
          <a:p>
            <a:pPr lvl="1"/>
            <a:r>
              <a:rPr lang="en-US" sz="2200" dirty="0"/>
              <a:t>Medium-Scalability</a:t>
            </a:r>
          </a:p>
          <a:p>
            <a:pPr lvl="1"/>
            <a:r>
              <a:rPr lang="en-US" sz="2200" dirty="0"/>
              <a:t>Near-Optimum value</a:t>
            </a:r>
          </a:p>
          <a:p>
            <a:r>
              <a:rPr lang="en-US" sz="2400" dirty="0"/>
              <a:t>Topology-Aware Heuristic: Splitting flows, only applied                                           to </a:t>
            </a:r>
            <a:r>
              <a:rPr lang="en-US" sz="2400" dirty="0" err="1"/>
              <a:t>FatTree</a:t>
            </a:r>
            <a:r>
              <a:rPr lang="en-US" sz="2400" dirty="0"/>
              <a:t> architecture</a:t>
            </a:r>
          </a:p>
          <a:p>
            <a:pPr lvl="1"/>
            <a:r>
              <a:rPr lang="en-US" sz="2200" dirty="0"/>
              <a:t>High-Scalability</a:t>
            </a:r>
          </a:p>
          <a:p>
            <a:pPr lvl="1"/>
            <a:r>
              <a:rPr lang="en-US" sz="2200" dirty="0"/>
              <a:t>Good value (But not optimum)</a:t>
            </a:r>
          </a:p>
          <a:p>
            <a:pPr lvl="1"/>
            <a:r>
              <a:rPr lang="en-US" sz="2200" dirty="0"/>
              <a:t>Achieves around 40% energy saving compared to the fully powered network.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129" y="3193366"/>
            <a:ext cx="3539921" cy="19343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48104" y="5057335"/>
            <a:ext cx="326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FatTree</a:t>
            </a:r>
            <a:r>
              <a:rPr lang="en-US" sz="1400" dirty="0"/>
              <a:t> Architecture used in [2]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89937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384" y="2018714"/>
            <a:ext cx="11192959" cy="4024125"/>
          </a:xfrm>
        </p:spPr>
        <p:txBody>
          <a:bodyPr/>
          <a:lstStyle/>
          <a:p>
            <a:pPr marL="0" indent="0">
              <a:buNone/>
            </a:pPr>
            <a:r>
              <a:rPr lang="en-US" sz="3300" dirty="0"/>
              <a:t>CARPO [3]</a:t>
            </a:r>
          </a:p>
          <a:p>
            <a:pPr marL="0" indent="0">
              <a:buNone/>
            </a:pPr>
            <a:endParaRPr lang="en-US" sz="3300" dirty="0"/>
          </a:p>
          <a:p>
            <a:pPr marL="0" indent="0">
              <a:buNone/>
            </a:pPr>
            <a:r>
              <a:rPr lang="en-US" dirty="0"/>
              <a:t>First approach = MILP -&gt; Not scalable due to high complexity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Second approach = Correlation-Aware Consolidation Algorithm </a:t>
            </a:r>
          </a:p>
          <a:p>
            <a:pPr lvl="1"/>
            <a:r>
              <a:rPr lang="en-US" dirty="0"/>
              <a:t>Lower complexity, thus higher scalability</a:t>
            </a:r>
          </a:p>
          <a:p>
            <a:pPr lvl="1"/>
            <a:r>
              <a:rPr lang="en-US" dirty="0"/>
              <a:t>Correlation Analysis, Traffic Consolidation, Link Rate Adaptation</a:t>
            </a:r>
          </a:p>
          <a:p>
            <a:pPr lvl="1"/>
            <a:r>
              <a:rPr lang="en-US" dirty="0"/>
              <a:t>Outperforms </a:t>
            </a:r>
            <a:r>
              <a:rPr lang="en-US" dirty="0" err="1"/>
              <a:t>ElasticTree</a:t>
            </a:r>
            <a:r>
              <a:rPr lang="en-US" dirty="0"/>
              <a:t> by 19.6%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tr-TR" sz="33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863" y="419030"/>
            <a:ext cx="5134151" cy="20003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60561" y="2320411"/>
            <a:ext cx="4590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proposed CARPO framework in [3]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404806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299" y="957617"/>
            <a:ext cx="10091372" cy="35381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err="1"/>
              <a:t>Bolla</a:t>
            </a:r>
            <a:r>
              <a:rPr lang="en-US" sz="3200" dirty="0"/>
              <a:t> et al. [4]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Specific to SDN environment</a:t>
            </a:r>
          </a:p>
          <a:p>
            <a:endParaRPr lang="en-US" dirty="0"/>
          </a:p>
          <a:p>
            <a:r>
              <a:rPr lang="en-US" dirty="0"/>
              <a:t>Based on pre-computing the paths between nodes and choosing the ones which can satisfy the demand and appear many times in the paths</a:t>
            </a:r>
          </a:p>
          <a:p>
            <a:endParaRPr lang="en-US" dirty="0"/>
          </a:p>
          <a:p>
            <a:r>
              <a:rPr lang="en-US" dirty="0"/>
              <a:t>Energy saving up to 80% compared to the fully functional network</a:t>
            </a:r>
            <a:endParaRPr lang="tr-T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4495800"/>
            <a:ext cx="7524749" cy="20475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49919" y="6543336"/>
            <a:ext cx="7524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network topology that is used for the tests in [4]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423047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2262" y="597319"/>
            <a:ext cx="8610600" cy="1293028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OUR MODEL</a:t>
            </a:r>
            <a:endParaRPr lang="tr-TR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Objective Function (In a formal manner)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860" y="2914634"/>
            <a:ext cx="1794540" cy="8874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707" y="5071082"/>
            <a:ext cx="5925890" cy="133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7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5205046" cy="4024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Given parameters</a:t>
            </a:r>
          </a:p>
          <a:p>
            <a:pPr lvl="1"/>
            <a:r>
              <a:rPr lang="en-US" dirty="0"/>
              <a:t>The number </a:t>
            </a:r>
            <a:r>
              <a:rPr lang="en-US"/>
              <a:t>of hosts 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number of ports in a switch (</a:t>
            </a:r>
            <a:r>
              <a:rPr lang="en-US" i="1" dirty="0"/>
              <a:t>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Traffic requirement matrix </a:t>
            </a:r>
            <a:r>
              <a:rPr lang="en-US" i="1" dirty="0"/>
              <a:t>([</a:t>
            </a:r>
            <a:r>
              <a:rPr lang="en-US" i="1" dirty="0" err="1"/>
              <a:t>r</a:t>
            </a:r>
            <a:r>
              <a:rPr lang="en-US" sz="1400" i="1" dirty="0" err="1"/>
              <a:t>ij</a:t>
            </a:r>
            <a:r>
              <a:rPr lang="en-US" i="1" dirty="0"/>
              <a:t>])</a:t>
            </a:r>
          </a:p>
          <a:p>
            <a:pPr lvl="1"/>
            <a:r>
              <a:rPr lang="en-US" dirty="0"/>
              <a:t>The bandwidth capacity of each link </a:t>
            </a:r>
            <a:r>
              <a:rPr lang="en-US" i="1" dirty="0"/>
              <a:t>(C</a:t>
            </a:r>
            <a:r>
              <a:rPr lang="en-US" sz="1600" i="1" dirty="0"/>
              <a:t>l</a:t>
            </a:r>
            <a:r>
              <a:rPr lang="en-US" i="1" dirty="0"/>
              <a:t>)</a:t>
            </a:r>
          </a:p>
          <a:p>
            <a:pPr lvl="1"/>
            <a:r>
              <a:rPr lang="en-US" i="1" dirty="0" err="1"/>
              <a:t>P</a:t>
            </a:r>
            <a:r>
              <a:rPr lang="en-US" sz="1600" i="1" dirty="0" err="1"/>
              <a:t>base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 err="1"/>
              <a:t>P</a:t>
            </a:r>
            <a:r>
              <a:rPr lang="en-US" sz="1600" i="1" dirty="0" err="1"/>
              <a:t>port</a:t>
            </a:r>
            <a:r>
              <a:rPr lang="en-US" sz="1600" i="1" dirty="0"/>
              <a:t>, </a:t>
            </a:r>
            <a:r>
              <a:rPr lang="en-US" sz="1800" dirty="0"/>
              <a:t>base power of an active switch and a fully utilized port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Constraints</a:t>
            </a:r>
          </a:p>
          <a:p>
            <a:pPr lvl="1"/>
            <a:r>
              <a:rPr lang="en-US" dirty="0"/>
              <a:t>Link Capacity (</a:t>
            </a:r>
            <a:r>
              <a:rPr lang="en-US" i="1" dirty="0" err="1"/>
              <a:t>f</a:t>
            </a:r>
            <a:r>
              <a:rPr lang="en-US" sz="1600" i="1" dirty="0" err="1"/>
              <a:t>l</a:t>
            </a:r>
            <a:r>
              <a:rPr lang="en-US" dirty="0"/>
              <a:t> &lt; </a:t>
            </a:r>
            <a:r>
              <a:rPr lang="en-US" i="1" dirty="0"/>
              <a:t>C</a:t>
            </a:r>
            <a:r>
              <a:rPr lang="en-US" sz="1600" i="1" dirty="0"/>
              <a:t>l</a:t>
            </a:r>
            <a:r>
              <a:rPr lang="en-US" dirty="0"/>
              <a:t>  for all link </a:t>
            </a:r>
            <a:r>
              <a:rPr lang="en-US" sz="1600" i="1" dirty="0"/>
              <a:t>l</a:t>
            </a:r>
            <a:r>
              <a:rPr lang="en-US" sz="1600" dirty="0"/>
              <a:t> 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Flow Preservation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10300" y="2194559"/>
            <a:ext cx="54483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Decision Variables</a:t>
            </a:r>
          </a:p>
          <a:p>
            <a:pPr lvl="1"/>
            <a:r>
              <a:rPr lang="en-US" dirty="0"/>
              <a:t>Whether or not a switch is active (Edge Switch, Aggregate Switch, Core Switch)</a:t>
            </a:r>
          </a:p>
          <a:p>
            <a:pPr lvl="2"/>
            <a:r>
              <a:rPr lang="en-US" i="1" dirty="0" err="1"/>
              <a:t>E</a:t>
            </a:r>
            <a:r>
              <a:rPr lang="en-US" sz="1600" i="1" dirty="0" err="1"/>
              <a:t>s</a:t>
            </a:r>
            <a:r>
              <a:rPr lang="en-US" i="1" dirty="0"/>
              <a:t>  = {0,1}  </a:t>
            </a:r>
            <a:r>
              <a:rPr lang="en-US" dirty="0"/>
              <a:t>for all Edge Switch </a:t>
            </a:r>
            <a:r>
              <a:rPr lang="en-US" i="1" dirty="0"/>
              <a:t>s</a:t>
            </a:r>
          </a:p>
          <a:p>
            <a:pPr lvl="2"/>
            <a:r>
              <a:rPr lang="en-US" i="1" dirty="0"/>
              <a:t>A</a:t>
            </a:r>
            <a:r>
              <a:rPr lang="en-US" sz="1600" i="1" dirty="0"/>
              <a:t>s</a:t>
            </a:r>
            <a:r>
              <a:rPr lang="en-US" i="1" dirty="0"/>
              <a:t> = {0,1}   </a:t>
            </a:r>
            <a:r>
              <a:rPr lang="en-US" dirty="0"/>
              <a:t>for all Aggregate Switch </a:t>
            </a:r>
            <a:r>
              <a:rPr lang="en-US" i="1" dirty="0"/>
              <a:t>s</a:t>
            </a:r>
          </a:p>
          <a:p>
            <a:pPr lvl="2"/>
            <a:r>
              <a:rPr lang="en-US" i="1" dirty="0"/>
              <a:t>C</a:t>
            </a:r>
            <a:r>
              <a:rPr lang="en-US" sz="1600" i="1" dirty="0"/>
              <a:t>s</a:t>
            </a:r>
            <a:r>
              <a:rPr lang="en-US" i="1" dirty="0"/>
              <a:t> = {0,1}  </a:t>
            </a:r>
            <a:r>
              <a:rPr lang="en-US" dirty="0"/>
              <a:t>for all Core Switch </a:t>
            </a:r>
            <a:r>
              <a:rPr lang="en-US" i="1" dirty="0"/>
              <a:t>s</a:t>
            </a:r>
          </a:p>
          <a:p>
            <a:pPr lvl="1"/>
            <a:r>
              <a:rPr lang="en-US" dirty="0"/>
              <a:t>The flow on each link (</a:t>
            </a:r>
            <a:r>
              <a:rPr lang="en-US" i="1" dirty="0" err="1"/>
              <a:t>f</a:t>
            </a:r>
            <a:r>
              <a:rPr lang="en-US" sz="1600" i="1" dirty="0" err="1"/>
              <a:t>l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30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223" y="1300870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OUR METHOD</a:t>
            </a:r>
            <a:endParaRPr lang="tr-TR" sz="3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886" y="2812772"/>
            <a:ext cx="10820400" cy="4024125"/>
          </a:xfrm>
        </p:spPr>
        <p:txBody>
          <a:bodyPr/>
          <a:lstStyle/>
          <a:p>
            <a:r>
              <a:rPr lang="en-US" dirty="0"/>
              <a:t>Simulated Annealing is used as the planned solution</a:t>
            </a:r>
          </a:p>
          <a:p>
            <a:pPr lvl="1"/>
            <a:r>
              <a:rPr lang="en-US" dirty="0"/>
              <a:t>Neighborhood structure defines neighbor states between which the number of active switches is only one.</a:t>
            </a:r>
          </a:p>
          <a:p>
            <a:pPr lvl="1"/>
            <a:r>
              <a:rPr lang="en-US" dirty="0"/>
              <a:t>Initial temperature and cooling rate will be decided based on inputs</a:t>
            </a:r>
          </a:p>
          <a:p>
            <a:endParaRPr lang="en-US" dirty="0"/>
          </a:p>
          <a:p>
            <a:r>
              <a:rPr lang="en-US" dirty="0"/>
              <a:t>We will be using </a:t>
            </a:r>
            <a:r>
              <a:rPr lang="en-US" dirty="0" err="1"/>
              <a:t>FatTree</a:t>
            </a:r>
            <a:r>
              <a:rPr lang="en-US" dirty="0"/>
              <a:t> architecture</a:t>
            </a:r>
          </a:p>
          <a:p>
            <a:endParaRPr lang="en-US" dirty="0"/>
          </a:p>
          <a:p>
            <a:r>
              <a:rPr lang="en-US" dirty="0"/>
              <a:t>Python language is used for the implementation</a:t>
            </a:r>
          </a:p>
          <a:p>
            <a:endParaRPr lang="en-US" dirty="0"/>
          </a:p>
          <a:p>
            <a:r>
              <a:rPr lang="en-US" dirty="0"/>
              <a:t>We plan to test our method in </a:t>
            </a:r>
            <a:r>
              <a:rPr lang="en-US" dirty="0" err="1"/>
              <a:t>Mininet</a:t>
            </a:r>
            <a:r>
              <a:rPr lang="en-US" dirty="0"/>
              <a:t> environment with Ryu controller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903" y="446896"/>
            <a:ext cx="5545394" cy="1785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06661" y="2310228"/>
            <a:ext cx="5785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 example of a simulated annealing search. [5]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361398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985</TotalTime>
  <Words>689</Words>
  <Application>Microsoft Office PowerPoint</Application>
  <PresentationFormat>Widescreen</PresentationFormat>
  <Paragraphs>99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Vapor Trail</vt:lpstr>
      <vt:lpstr>           Green SDn:  AN approach for power optimization</vt:lpstr>
      <vt:lpstr>SDN (Software-defined networking)</vt:lpstr>
      <vt:lpstr>WHY is it important to reduce power ?</vt:lpstr>
      <vt:lpstr>Previous Works</vt:lpstr>
      <vt:lpstr>PowerPoint Presentation</vt:lpstr>
      <vt:lpstr>PowerPoint Presentation</vt:lpstr>
      <vt:lpstr>OUR MODEL</vt:lpstr>
      <vt:lpstr>PowerPoint Presentation</vt:lpstr>
      <vt:lpstr>OUR METHOD</vt:lpstr>
      <vt:lpstr>References</vt:lpstr>
      <vt:lpstr>!Thanks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Green SDn:  AN approach for power optimization</dc:title>
  <dc:creator>gokcan cantali</dc:creator>
  <cp:lastModifiedBy>gokcan cantali</cp:lastModifiedBy>
  <cp:revision>69</cp:revision>
  <dcterms:created xsi:type="dcterms:W3CDTF">2016-10-29T10:27:27Z</dcterms:created>
  <dcterms:modified xsi:type="dcterms:W3CDTF">2016-11-01T07:58:48Z</dcterms:modified>
</cp:coreProperties>
</file>